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Orbitron Medium"/>
      <p:regular r:id="rId37"/>
      <p:bold r:id="rId38"/>
    </p:embeddedFont>
    <p:embeddedFont>
      <p:font typeface="Orbitron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rbitron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rbitronMedium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rbitron-regular.fntdata"/><Relationship Id="rId16" Type="http://schemas.openxmlformats.org/officeDocument/2006/relationships/slide" Target="slides/slide11.xml"/><Relationship Id="rId38" Type="http://schemas.openxmlformats.org/officeDocument/2006/relationships/font" Target="fonts/Orbitron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311708" y="773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Esteganografia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rbitron"/>
                <a:ea typeface="Orbitron"/>
                <a:cs typeface="Orbitron"/>
                <a:sym typeface="Orbitron"/>
              </a:rPr>
              <a:t>Palestra 2 - 17/04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937" y="3191920"/>
            <a:ext cx="3546125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059150" y="512400"/>
            <a:ext cx="70257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Esteganografia</a:t>
            </a:r>
            <a:endParaRPr sz="6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2059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Do grego: Steganos (escondida) + Graphein (escrita)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Ocultar</a:t>
            </a: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uma mensagem dentro de outra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!= Criptografia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Esconder que a mensagem existe em primeiro lugar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-38813" y="-293100"/>
            <a:ext cx="9221625" cy="572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688" y="2005650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Exemplo 1</a:t>
            </a:r>
            <a:endParaRPr sz="6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688" y="13351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Exemplo 2</a:t>
            </a:r>
            <a:endParaRPr sz="6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311688" y="24673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Cifra de Bacon</a:t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335275"/>
            <a:ext cx="8520600" cy="4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aCCOrding to ALl KnowN LawS of aVIATIon, THerE is nO way a Bee shOUlD be able to fly.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335275"/>
            <a:ext cx="8520600" cy="4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CCO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rding to 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AL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 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K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now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N L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aw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S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of a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VIATI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on, 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TH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er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E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is n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O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way a 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B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ee sh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OU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D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be able to fly.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317563"/>
            <a:ext cx="8520600" cy="4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CCO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rding to 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AL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 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K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now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N L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aw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S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of a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VIATI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on, 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TH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er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E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is n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O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way a 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B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ee sh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OU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l</a:t>
            </a:r>
            <a:r>
              <a:rPr lang="en-GB" sz="2400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D</a:t>
            </a: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 be able to fly.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 rot="10800000">
            <a:off x="4572000" y="2099188"/>
            <a:ext cx="0" cy="564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-407662"/>
            <a:ext cx="8520600" cy="4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ABBBA AAAAA ABBAB AAABB AABAA ABBBB BAABB AABAA ABAAA ABAAA ABBAB</a:t>
            </a:r>
            <a:endParaRPr sz="24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41913"/>
            <a:ext cx="8520600" cy="4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ABBBA AAAAA ABBAB AAABB AABAA ABBBB BAABB AABAA ABAAA ABAAA ABBAB</a:t>
            </a:r>
            <a:endParaRPr sz="24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686988"/>
            <a:ext cx="38100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317563"/>
            <a:ext cx="8520600" cy="4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PAODEQUEIJO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Shape 209"/>
          <p:cNvCxnSpPr/>
          <p:nvPr/>
        </p:nvCxnSpPr>
        <p:spPr>
          <a:xfrm>
            <a:off x="4572000" y="2253588"/>
            <a:ext cx="0" cy="636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-491487"/>
            <a:ext cx="8520600" cy="4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ABBBA AAAAA ABBAB AAABB AABAA ABBBB BAABB AABAA ABAAA ABAAA ABBAB</a:t>
            </a:r>
            <a:endParaRPr sz="24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317563"/>
            <a:ext cx="8520600" cy="4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PÃO DE QUEIJO</a:t>
            </a:r>
            <a:endParaRPr sz="24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4572000" y="2253588"/>
            <a:ext cx="0" cy="636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-491487"/>
            <a:ext cx="8520600" cy="4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ABBBA AAAAA ABBAB AAABB AABAA ABBBB BAABB AABAA ABAAA ABAAA ABBAB</a:t>
            </a:r>
            <a:endParaRPr sz="24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311688" y="13351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Exemplo 3</a:t>
            </a:r>
            <a:endParaRPr sz="6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1228100" y="2699425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x="311688" y="24673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Esconder em áudio</a:t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297175" y="1697225"/>
            <a:ext cx="3633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Segurança da Informação</a:t>
            </a:r>
            <a:endParaRPr>
              <a:solidFill>
                <a:schemeClr val="dk1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464100" y="694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rbitron Medium"/>
                <a:ea typeface="Orbitron Medium"/>
                <a:cs typeface="Orbitron Medium"/>
                <a:sym typeface="Orbitron Medium"/>
              </a:rPr>
              <a:t>Um pouco sobre o grupo</a:t>
            </a:r>
            <a:endParaRPr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2838600" y="2328000"/>
            <a:ext cx="34668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Privacidade na web</a:t>
            </a:r>
            <a:endParaRPr>
              <a:solidFill>
                <a:schemeClr val="dk1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5316000" y="2861225"/>
            <a:ext cx="34668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Construção de software seguro</a:t>
            </a:r>
            <a:endParaRPr>
              <a:solidFill>
                <a:schemeClr val="dk1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25" y="96250"/>
            <a:ext cx="8727326" cy="49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25" y="96250"/>
            <a:ext cx="8727326" cy="49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 rot="5400000">
            <a:off x="5766288" y="1258225"/>
            <a:ext cx="486300" cy="5338500"/>
          </a:xfrm>
          <a:prstGeom prst="leftBrace">
            <a:avLst>
              <a:gd fmla="val 8333" name="adj1"/>
              <a:gd fmla="val 50678" name="adj2"/>
            </a:avLst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1715913" y="2953700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Código de barras</a:t>
            </a:r>
            <a:endParaRPr sz="24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cxnSp>
        <p:nvCxnSpPr>
          <p:cNvPr id="240" name="Shape 240"/>
          <p:cNvCxnSpPr/>
          <p:nvPr/>
        </p:nvCxnSpPr>
        <p:spPr>
          <a:xfrm>
            <a:off x="2687275" y="3501925"/>
            <a:ext cx="0" cy="668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Shape 241"/>
          <p:cNvSpPr txBox="1"/>
          <p:nvPr>
            <p:ph type="title"/>
          </p:nvPr>
        </p:nvSpPr>
        <p:spPr>
          <a:xfrm>
            <a:off x="-1512012" y="2953700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Morse</a:t>
            </a:r>
            <a:endParaRPr sz="24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32581" r="44811" t="78373"/>
          <a:stretch/>
        </p:blipFill>
        <p:spPr>
          <a:xfrm>
            <a:off x="1890838" y="1224963"/>
            <a:ext cx="5702824" cy="28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type="title"/>
          </p:nvPr>
        </p:nvSpPr>
        <p:spPr>
          <a:xfrm>
            <a:off x="311688" y="13351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Exemplo 4</a:t>
            </a:r>
            <a:endParaRPr sz="6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1228100" y="2699425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Shape 256"/>
          <p:cNvSpPr txBox="1"/>
          <p:nvPr>
            <p:ph type="title"/>
          </p:nvPr>
        </p:nvSpPr>
        <p:spPr>
          <a:xfrm>
            <a:off x="311688" y="24673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Dead drops</a:t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>
            <p:ph type="title"/>
          </p:nvPr>
        </p:nvSpPr>
        <p:spPr>
          <a:xfrm>
            <a:off x="311688" y="4450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Dead drops</a:t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625" y="1781150"/>
            <a:ext cx="1436400" cy="143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Shape 265"/>
          <p:cNvCxnSpPr/>
          <p:nvPr/>
        </p:nvCxnSpPr>
        <p:spPr>
          <a:xfrm>
            <a:off x="3108975" y="2499363"/>
            <a:ext cx="30327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975" y="1781162"/>
            <a:ext cx="1436400" cy="14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 txBox="1"/>
          <p:nvPr>
            <p:ph type="title"/>
          </p:nvPr>
        </p:nvSpPr>
        <p:spPr>
          <a:xfrm>
            <a:off x="311688" y="4450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Dead drops</a:t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625" y="1781150"/>
            <a:ext cx="1436400" cy="143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Shape 275"/>
          <p:cNvCxnSpPr/>
          <p:nvPr/>
        </p:nvCxnSpPr>
        <p:spPr>
          <a:xfrm>
            <a:off x="3108975" y="2499363"/>
            <a:ext cx="30327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975" y="1781162"/>
            <a:ext cx="1436400" cy="14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3108850" y="2699300"/>
            <a:ext cx="3032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Encontrar presencialmente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3501250" y="3025025"/>
            <a:ext cx="2247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Criptografia</a:t>
            </a:r>
            <a:endParaRPr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3501250" y="3348925"/>
            <a:ext cx="2247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BC700"/>
                </a:solidFill>
                <a:latin typeface="Orbitron"/>
                <a:ea typeface="Orbitron"/>
                <a:cs typeface="Orbitron"/>
                <a:sym typeface="Orbitron"/>
              </a:rPr>
              <a:t>Esteganografia</a:t>
            </a:r>
            <a:endParaRPr>
              <a:solidFill>
                <a:srgbClr val="EBC700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4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310650"/>
            <a:ext cx="8520600" cy="26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Esconder a mensagem em um local, esperando que ela seja encontrada</a:t>
            </a:r>
            <a:endParaRPr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Os dois espiões </a:t>
            </a:r>
            <a:r>
              <a:rPr lang="en-GB">
                <a:solidFill>
                  <a:srgbClr val="EBC700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não se encontram</a:t>
            </a:r>
            <a:endParaRPr>
              <a:solidFill>
                <a:srgbClr val="EBC700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87" name="Shape 287"/>
          <p:cNvSpPr txBox="1"/>
          <p:nvPr>
            <p:ph type="title"/>
          </p:nvPr>
        </p:nvSpPr>
        <p:spPr>
          <a:xfrm>
            <a:off x="311688" y="445025"/>
            <a:ext cx="85206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Dead drops</a:t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238" y="543597"/>
            <a:ext cx="6065524" cy="40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38" y="287175"/>
            <a:ext cx="8122926" cy="45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273600" y="1479750"/>
            <a:ext cx="8520600" cy="20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Quantos  desses você já viu?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Quantos desses você poderia ter visto se estivesse procurando por eles?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1711500"/>
            <a:ext cx="85206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rbitron Medium"/>
                <a:ea typeface="Orbitron Medium"/>
                <a:cs typeface="Orbitron Medium"/>
                <a:sym typeface="Orbitron Medium"/>
              </a:rPr>
              <a:t>2017: </a:t>
            </a:r>
            <a:endParaRPr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Orbitron Medium"/>
                <a:ea typeface="Orbitron Medium"/>
                <a:cs typeface="Orbitron Medium"/>
                <a:sym typeface="Orbitron Medium"/>
              </a:rPr>
              <a:t>Conversa de corredor -&gt; Grupo de extensão</a:t>
            </a:r>
            <a:endParaRPr sz="360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273600" y="1479750"/>
            <a:ext cx="8520600" cy="20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Alguma ideia de como o exemplo 1 funciona?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20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Obrigado!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320" name="Shape 320"/>
          <p:cNvSpPr txBox="1"/>
          <p:nvPr>
            <p:ph type="title"/>
          </p:nvPr>
        </p:nvSpPr>
        <p:spPr>
          <a:xfrm>
            <a:off x="311700" y="1872750"/>
            <a:ext cx="8520600" cy="20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Reuniões: 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Quintas e Sextas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Às 14:00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Laboratório 16 (LabX) do CCSL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937" y="3953920"/>
            <a:ext cx="3546125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39" y="866363"/>
            <a:ext cx="733471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11700" y="256075"/>
            <a:ext cx="85206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20 de Março de 2017</a:t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39" y="797788"/>
            <a:ext cx="733471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type="title"/>
          </p:nvPr>
        </p:nvSpPr>
        <p:spPr>
          <a:xfrm>
            <a:off x="311700" y="256075"/>
            <a:ext cx="85206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Maio </a:t>
            </a:r>
            <a:r>
              <a:rPr lang="en-GB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de 2017</a:t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311700" y="256075"/>
            <a:ext cx="85206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Novembro</a:t>
            </a:r>
            <a:r>
              <a:rPr lang="en-GB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 de 2017</a:t>
            </a:r>
            <a:endParaRPr sz="36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15952" l="0" r="0" t="0"/>
          <a:stretch/>
        </p:blipFill>
        <p:spPr>
          <a:xfrm>
            <a:off x="1541275" y="1017725"/>
            <a:ext cx="60614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2018: 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Palestras, eventos próprios, interação com outros grupos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2018: 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EBC700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Palestras</a:t>
            </a:r>
            <a:r>
              <a:rPr lang="en-GB" sz="30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, eventos próprios, interação com outros grupos</a:t>
            </a:r>
            <a:endParaRPr sz="30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99050" y="1737300"/>
            <a:ext cx="8145900" cy="16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Esteganografia</a:t>
            </a:r>
            <a:endParaRPr sz="72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79739" r="0" t="0"/>
          <a:stretch/>
        </p:blipFill>
        <p:spPr>
          <a:xfrm>
            <a:off x="7928385" y="4151025"/>
            <a:ext cx="718450" cy="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